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81" r:id="rId2"/>
    <p:sldId id="435" r:id="rId3"/>
    <p:sldId id="415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46" r:id="rId14"/>
    <p:sldId id="447" r:id="rId15"/>
    <p:sldId id="448" r:id="rId16"/>
    <p:sldId id="449" r:id="rId17"/>
    <p:sldId id="450" r:id="rId18"/>
    <p:sldId id="723" r:id="rId19"/>
    <p:sldId id="1586" r:id="rId20"/>
    <p:sldId id="451" r:id="rId21"/>
    <p:sldId id="470" r:id="rId22"/>
    <p:sldId id="471" r:id="rId23"/>
    <p:sldId id="472" r:id="rId24"/>
    <p:sldId id="473" r:id="rId25"/>
    <p:sldId id="1587" r:id="rId26"/>
    <p:sldId id="480" r:id="rId27"/>
    <p:sldId id="474" r:id="rId28"/>
    <p:sldId id="476" r:id="rId29"/>
    <p:sldId id="477" r:id="rId30"/>
    <p:sldId id="478" r:id="rId31"/>
    <p:sldId id="479" r:id="rId32"/>
    <p:sldId id="432" r:id="rId33"/>
  </p:sldIdLst>
  <p:sldSz cx="9144000" cy="6858000" type="screen4x3"/>
  <p:notesSz cx="7099300" cy="10234613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" initials="C" lastIdx="2" clrIdx="0"/>
  <p:cmAuthor id="1" name="Henderickx Erik" initials="H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1" autoAdjust="0"/>
    <p:restoredTop sz="78592" autoAdjust="0"/>
  </p:normalViewPr>
  <p:slideViewPr>
    <p:cSldViewPr>
      <p:cViewPr varScale="1">
        <p:scale>
          <a:sx n="95" d="100"/>
          <a:sy n="95" d="100"/>
        </p:scale>
        <p:origin x="2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1" d="100"/>
          <a:sy n="81" d="100"/>
        </p:scale>
        <p:origin x="5880" y="91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0507" y="1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/>
          <a:lstStyle>
            <a:lvl1pPr algn="r">
              <a:defRPr sz="1200"/>
            </a:lvl1pPr>
          </a:lstStyle>
          <a:p>
            <a:fld id="{194F2329-7DF1-4763-836F-DC1D3D9AF91D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0507" y="9721239"/>
            <a:ext cx="3077137" cy="511731"/>
          </a:xfrm>
          <a:prstGeom prst="rect">
            <a:avLst/>
          </a:prstGeom>
        </p:spPr>
        <p:txBody>
          <a:bodyPr vert="horz" lIns="95063" tIns="47532" rIns="95063" bIns="47532" rtlCol="0" anchor="b"/>
          <a:lstStyle>
            <a:lvl1pPr algn="r">
              <a:defRPr sz="1200"/>
            </a:lvl1pPr>
          </a:lstStyle>
          <a:p>
            <a:fld id="{EFA3D702-2817-424E-A0A8-1F60691F2DB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5834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140" y="3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/>
          <a:lstStyle>
            <a:lvl1pPr algn="r">
              <a:defRPr sz="1100"/>
            </a:lvl1pPr>
          </a:lstStyle>
          <a:p>
            <a:fld id="{BE8CBE8E-5DF9-480D-82C7-D3BCD210F163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9938"/>
            <a:ext cx="5114925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1" rIns="91421" bIns="45711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614" y="4860927"/>
            <a:ext cx="5680075" cy="4605338"/>
          </a:xfrm>
          <a:prstGeom prst="rect">
            <a:avLst/>
          </a:prstGeom>
        </p:spPr>
        <p:txBody>
          <a:bodyPr vert="horz" lIns="91421" tIns="45711" rIns="91421" bIns="45711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l">
              <a:defRPr sz="11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140" y="9721852"/>
            <a:ext cx="3076575" cy="511175"/>
          </a:xfrm>
          <a:prstGeom prst="rect">
            <a:avLst/>
          </a:prstGeom>
        </p:spPr>
        <p:txBody>
          <a:bodyPr vert="horz" lIns="91421" tIns="45711" rIns="91421" bIns="45711" rtlCol="0" anchor="b"/>
          <a:lstStyle>
            <a:lvl1pPr algn="r">
              <a:defRPr sz="1100"/>
            </a:lvl1pPr>
          </a:lstStyle>
          <a:p>
            <a:fld id="{88F1E5F0-7F30-44D4-9446-640412DD625B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39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r>
              <a:rPr lang="nl-BE" baseline="0" dirty="0">
                <a:sym typeface="Wingdings" pitchFamily="2" charset="2"/>
              </a:rPr>
              <a:t> Poll Les 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496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53306" y="4829274"/>
            <a:ext cx="6264696" cy="5040560"/>
          </a:xfrm>
        </p:spPr>
        <p:txBody>
          <a:bodyPr>
            <a:noAutofit/>
          </a:bodyPr>
          <a:lstStyle/>
          <a:p>
            <a:endParaRPr lang="nl-BE" sz="1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4953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81298" y="4829274"/>
            <a:ext cx="6264696" cy="4605338"/>
          </a:xfrm>
        </p:spPr>
        <p:txBody>
          <a:bodyPr>
            <a:normAutofit/>
          </a:bodyPr>
          <a:lstStyle/>
          <a:p>
            <a:endParaRPr lang="nl-BE" sz="1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3147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8478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896544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820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8705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2743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5040560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6347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5040560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2643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buFont typeface="Wingdings"/>
              <a:buChar char="à"/>
            </a:pPr>
            <a:endParaRPr lang="nl-BE" baseline="0" dirty="0">
              <a:sym typeface="Wingdings" pitchFamily="2" charset="2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0883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586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3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4661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230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076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315915" y="4744128"/>
            <a:ext cx="6542672" cy="529414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sz="35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8052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0429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342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3938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8381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8627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9343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013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Wingdings" charset="0"/>
              <a:buChar char="à"/>
            </a:pPr>
            <a:endParaRPr lang="en-US" b="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5488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6609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50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517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346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pPr marL="171450" indent="-171450">
              <a:buFont typeface="Wingdings" charset="0"/>
              <a:buChar char="à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397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493444" y="4861444"/>
            <a:ext cx="6186954" cy="517682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/>
              <a:buChar char="à"/>
            </a:pPr>
            <a:endParaRPr lang="en-US" b="1" i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1F542-3BC7-4738-8196-218E1432B2B8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723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8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789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9332" y="4829274"/>
            <a:ext cx="5680075" cy="4605338"/>
          </a:xfrm>
        </p:spPr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1E5F0-7F30-44D4-9446-640412DD625B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369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B79A-DFD3-4630-AC19-A93EADBAAF62}" type="datetimeFigureOut">
              <a:rPr lang="nl-BE" smtClean="0"/>
              <a:pPr/>
              <a:t>8/03/2021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3845B-38DA-4370-B595-CF5BC0FA63BC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1jOwD-CTLI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o.be/nl/sociaal-politiek/3630-de-strijd-om-tijd-9789462671409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RRy_73ivcm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sF0kGYgOI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oradio2.nl/nieuws/27374/journalist-jeroen-van-bergeijk-undercover-bij-callcenter-wehkamp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vrt.be/vrtnws/nl/2019/01/02/undercover-bij-bol-com-ontluisterend-te-zien-in-welke-staat-hu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abantcultureel.nl/2019/11/21/vijf-weken-undercover-in-het-gigantische-pakhuis-van-bol-com-in-waalwijk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bbc.com/news/av/uk-25091315/amazon-workers-face-illness-risk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4KrIMZpwC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44824"/>
            <a:ext cx="8928992" cy="2434282"/>
          </a:xfrm>
        </p:spPr>
        <p:txBody>
          <a:bodyPr>
            <a:normAutofit/>
          </a:bodyPr>
          <a:lstStyle/>
          <a:p>
            <a:r>
              <a:rPr lang="nl-BE" dirty="0"/>
              <a:t>Arbeidssociologie</a:t>
            </a:r>
            <a:br>
              <a:rPr lang="nl-NL" dirty="0"/>
            </a:br>
            <a:br>
              <a:rPr lang="nl-NL" dirty="0"/>
            </a:br>
            <a:r>
              <a:rPr lang="nl-NL" b="1" dirty="0"/>
              <a:t>LES 5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D1EE64B-4052-0F47-B200-99816E2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2969" y="6597352"/>
            <a:ext cx="2133600" cy="307190"/>
          </a:xfrm>
        </p:spPr>
        <p:txBody>
          <a:bodyPr/>
          <a:lstStyle/>
          <a:p>
            <a:fld id="{68F3845B-38DA-4370-B595-CF5BC0FA63BC}" type="slidenum">
              <a:rPr lang="nl-BE" b="1" i="1" smtClean="0">
                <a:solidFill>
                  <a:schemeClr val="tx1"/>
                </a:solidFill>
              </a:rPr>
              <a:pPr/>
              <a:t>1</a:t>
            </a:fld>
            <a:endParaRPr lang="nl-B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0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4666"/>
            <a:ext cx="8928992" cy="850106"/>
          </a:xfrm>
        </p:spPr>
        <p:txBody>
          <a:bodyPr>
            <a:normAutofit/>
          </a:bodyPr>
          <a:lstStyle/>
          <a:p>
            <a:r>
              <a:rPr lang="nl-NL" sz="4000" dirty="0"/>
              <a:t>Productie- of dienstverleningsconcepten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 noChangeAspect="1"/>
          </p:cNvSpPr>
          <p:nvPr>
            <p:ph idx="1"/>
          </p:nvPr>
        </p:nvSpPr>
        <p:spPr>
          <a:xfrm>
            <a:off x="215482" y="1124744"/>
            <a:ext cx="8713036" cy="5328592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Functionele productieorganisatie</a:t>
            </a:r>
          </a:p>
          <a:p>
            <a:pPr lvl="1"/>
            <a:r>
              <a:rPr lang="nl-BE" dirty="0"/>
              <a:t>Bewerkingsgericht: activiteiten gegroepeerd in afdeling per gespecialiseerde bewerking</a:t>
            </a:r>
          </a:p>
          <a:p>
            <a:pPr lvl="1"/>
            <a:r>
              <a:rPr lang="nl-BE" dirty="0"/>
              <a:t>Productie- of dienstverleningproces georganiseerd volgens deze afdelingen</a:t>
            </a:r>
          </a:p>
          <a:p>
            <a:pPr lvl="1"/>
            <a:r>
              <a:rPr lang="nl-BE" dirty="0"/>
              <a:t>Eindproduct van de vorige afdeling is startpunt van de volgende afdeling</a:t>
            </a:r>
          </a:p>
          <a:p>
            <a:endParaRPr lang="nl-BE" dirty="0"/>
          </a:p>
          <a:p>
            <a:r>
              <a:rPr lang="nl-BE" dirty="0"/>
              <a:t>Lijnproductieorganisatie</a:t>
            </a:r>
          </a:p>
          <a:p>
            <a:pPr lvl="1"/>
            <a:r>
              <a:rPr lang="nl-BE" dirty="0"/>
              <a:t>Opeenvolgende bewerkingen na elkaar binnen een logistieke keten van kort cyclische arbeidshandelingen</a:t>
            </a:r>
          </a:p>
          <a:p>
            <a:pPr lvl="1"/>
            <a:r>
              <a:rPr lang="nl-BE" dirty="0"/>
              <a:t>Te combineren met functionele productieorganisatie</a:t>
            </a:r>
          </a:p>
          <a:p>
            <a:pPr lvl="1"/>
            <a:r>
              <a:rPr lang="nl-BE" dirty="0"/>
              <a:t>Wetenschappelijk management als inspiratie</a:t>
            </a:r>
          </a:p>
          <a:p>
            <a:endParaRPr lang="nl-BE" dirty="0"/>
          </a:p>
          <a:p>
            <a:r>
              <a:rPr lang="nl-BE" dirty="0"/>
              <a:t>Stroomsgewijze productieorganisatie</a:t>
            </a:r>
          </a:p>
          <a:p>
            <a:pPr lvl="1"/>
            <a:r>
              <a:rPr lang="nl-BE" dirty="0"/>
              <a:t>Gericht op product/dienst besteld door of gewenst door specifieke klant(engroep)</a:t>
            </a:r>
          </a:p>
          <a:p>
            <a:pPr lvl="1"/>
            <a:r>
              <a:rPr lang="nl-BE" dirty="0"/>
              <a:t>Flexibele samenstelling van competenties in teams: team vervaardigt product van begin tot einde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57494255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4666"/>
            <a:ext cx="8928992" cy="850106"/>
          </a:xfrm>
        </p:spPr>
        <p:txBody>
          <a:bodyPr>
            <a:normAutofit/>
          </a:bodyPr>
          <a:lstStyle/>
          <a:p>
            <a:r>
              <a:rPr lang="nl-NL" sz="4000" dirty="0"/>
              <a:t>Productie- of dienstverleningsconcepten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89" y="1124744"/>
            <a:ext cx="6728221" cy="526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17829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6854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Productietechnologie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 noChangeAspect="1"/>
          </p:cNvSpPr>
          <p:nvPr>
            <p:ph idx="1"/>
          </p:nvPr>
        </p:nvSpPr>
        <p:spPr>
          <a:xfrm>
            <a:off x="251452" y="980728"/>
            <a:ext cx="8713036" cy="5616624"/>
          </a:xfrm>
        </p:spPr>
        <p:txBody>
          <a:bodyPr>
            <a:normAutofit fontScale="92500" lnSpcReduction="20000"/>
          </a:bodyPr>
          <a:lstStyle/>
          <a:p>
            <a:r>
              <a:rPr lang="nl-BE" dirty="0"/>
              <a:t>Invloed van beschikbare technologieën op de maakprocessen binnen ondernemingen</a:t>
            </a:r>
          </a:p>
          <a:p>
            <a:pPr lvl="1"/>
            <a:r>
              <a:rPr lang="nl-BE" dirty="0"/>
              <a:t>Zie H5 – over technologie!</a:t>
            </a:r>
          </a:p>
          <a:p>
            <a:pPr lvl="1"/>
            <a:r>
              <a:rPr lang="nl-BE" dirty="0"/>
              <a:t>Beschikbare technologie = co-determinant productieorganisatie</a:t>
            </a:r>
          </a:p>
          <a:p>
            <a:pPr lvl="2"/>
            <a:r>
              <a:rPr lang="nl-BE" dirty="0"/>
              <a:t>Vb. Geen stroomsgewijze productie zonder ICT</a:t>
            </a:r>
          </a:p>
          <a:p>
            <a:pPr lvl="1"/>
            <a:r>
              <a:rPr lang="nl-BE" dirty="0"/>
              <a:t>‘Factor technologie’: Continuüm van mechanisering tot automatisering</a:t>
            </a:r>
          </a:p>
          <a:p>
            <a:pPr lvl="2"/>
            <a:r>
              <a:rPr lang="nl-BE" dirty="0"/>
              <a:t>Mechanisering: hulp voor uitvoerende arbeid</a:t>
            </a:r>
          </a:p>
          <a:p>
            <a:pPr lvl="2"/>
            <a:r>
              <a:rPr lang="nl-BE" dirty="0"/>
              <a:t>Automatisering: is </a:t>
            </a:r>
            <a:r>
              <a:rPr lang="nl-BE" i="1" dirty="0"/>
              <a:t>autonoom </a:t>
            </a:r>
            <a:r>
              <a:rPr lang="nl-BE" dirty="0"/>
              <a:t>uitvoeren</a:t>
            </a:r>
          </a:p>
          <a:p>
            <a:pPr lvl="3"/>
            <a:r>
              <a:rPr lang="nl-BE" dirty="0"/>
              <a:t>DUS: verschuiving uitvoerende arbeid naar plannings- en ontwerparbeid</a:t>
            </a:r>
          </a:p>
          <a:p>
            <a:pPr lvl="3"/>
            <a:r>
              <a:rPr lang="nl-BE" dirty="0"/>
              <a:t>‘Slimme technologie’: ontwerp, planning en beslissing worden ook onderwerp van technologische innovaties</a:t>
            </a:r>
          </a:p>
          <a:p>
            <a:pPr lvl="3"/>
            <a:r>
              <a:rPr lang="nl-BE" dirty="0"/>
              <a:t>Overblijvende arbeid: strategische conceptie, ontwerp productieorganisatie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20394706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Arbeidsorganisatie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43684"/>
            <a:ext cx="8964488" cy="55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312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193" y="1340768"/>
            <a:ext cx="3294807" cy="472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Ideaaltype 1: Bureaucratisch model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 noChangeAspect="1"/>
          </p:cNvSpPr>
          <p:nvPr>
            <p:ph idx="1"/>
          </p:nvPr>
        </p:nvSpPr>
        <p:spPr>
          <a:xfrm>
            <a:off x="179512" y="1124744"/>
            <a:ext cx="5976732" cy="5328592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Bureaucratisch model = </a:t>
            </a:r>
            <a:r>
              <a:rPr lang="nl-BE" b="1" dirty="0"/>
              <a:t>low trust</a:t>
            </a:r>
          </a:p>
          <a:p>
            <a:pPr lvl="1"/>
            <a:r>
              <a:rPr lang="nl-BE" dirty="0"/>
              <a:t>Gericht op interne efficiëntiebeheersing</a:t>
            </a:r>
          </a:p>
          <a:p>
            <a:pPr lvl="2"/>
            <a:r>
              <a:rPr lang="nl-BE" dirty="0"/>
              <a:t>Onderneming als gesloten systeem </a:t>
            </a:r>
            <a:r>
              <a:rPr lang="nl-BE" dirty="0">
                <a:sym typeface="Wingdings"/>
              </a:rPr>
              <a:t> deelfuncties op elkaar afstemmen</a:t>
            </a:r>
            <a:endParaRPr lang="nl-BE" dirty="0"/>
          </a:p>
          <a:p>
            <a:pPr lvl="2"/>
            <a:r>
              <a:rPr lang="nl-BE" dirty="0"/>
              <a:t>Gericht op bewerkingen</a:t>
            </a:r>
          </a:p>
          <a:p>
            <a:pPr lvl="2"/>
            <a:r>
              <a:rPr lang="nl-BE" dirty="0"/>
              <a:t>Functionele en lijnorganisatie</a:t>
            </a:r>
          </a:p>
          <a:p>
            <a:pPr lvl="1"/>
            <a:r>
              <a:rPr lang="nl-BE" dirty="0"/>
              <a:t>GEVOLG: Verregaande arbeidsverdeling: routine-arbeid</a:t>
            </a:r>
          </a:p>
          <a:p>
            <a:pPr lvl="2"/>
            <a:r>
              <a:rPr lang="nl-BE" dirty="0"/>
              <a:t>Efficiënte standaardproductie</a:t>
            </a:r>
          </a:p>
          <a:p>
            <a:pPr lvl="2"/>
            <a:r>
              <a:rPr lang="nl-BE" dirty="0"/>
              <a:t>Productief in voorspelbare omgeving</a:t>
            </a:r>
          </a:p>
          <a:p>
            <a:pPr lvl="1"/>
            <a:r>
              <a:rPr lang="nl-BE" dirty="0"/>
              <a:t>Top-down communicatie</a:t>
            </a:r>
          </a:p>
          <a:p>
            <a:pPr lvl="1"/>
            <a:r>
              <a:rPr lang="nl-BE" dirty="0"/>
              <a:t>Management gericht op planning, controle en beheersing</a:t>
            </a:r>
          </a:p>
          <a:p>
            <a:pPr lvl="2"/>
            <a:r>
              <a:rPr lang="nl-BE" dirty="0"/>
              <a:t>Laag vertrouwen in uitvoerende niveau</a:t>
            </a:r>
          </a:p>
          <a:p>
            <a:pPr lvl="1"/>
            <a:r>
              <a:rPr lang="nl-BE" dirty="0"/>
              <a:t>Model van het wetenschappelijk management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4396721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Arbeidsorganisatie: ideaaltype 2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 noChangeAspect="1"/>
          </p:cNvSpPr>
          <p:nvPr>
            <p:ph idx="1"/>
          </p:nvPr>
        </p:nvSpPr>
        <p:spPr>
          <a:xfrm>
            <a:off x="251520" y="1124744"/>
            <a:ext cx="5544684" cy="5400600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Flexibel model = </a:t>
            </a:r>
            <a:r>
              <a:rPr lang="nl-BE" b="1" dirty="0"/>
              <a:t>high trust</a:t>
            </a:r>
          </a:p>
          <a:p>
            <a:pPr lvl="1"/>
            <a:r>
              <a:rPr lang="nl-BE" dirty="0"/>
              <a:t>Onderneming als open systeem:</a:t>
            </a:r>
          </a:p>
          <a:p>
            <a:pPr lvl="2"/>
            <a:r>
              <a:rPr lang="nl-BE" dirty="0"/>
              <a:t>Gericht op eisen van de omgeving/gebruiker(s)</a:t>
            </a:r>
          </a:p>
          <a:p>
            <a:pPr lvl="2"/>
            <a:r>
              <a:rPr lang="nl-BE" dirty="0"/>
              <a:t>VUCA-omgeving (Volatility, Uncertainty, Complexity, Ambiguity)</a:t>
            </a:r>
          </a:p>
          <a:p>
            <a:pPr lvl="1"/>
            <a:r>
              <a:rPr lang="nl-BE" dirty="0"/>
              <a:t>Vereist flexibel productie of dienstverleningsconcept:</a:t>
            </a:r>
          </a:p>
          <a:p>
            <a:pPr lvl="2"/>
            <a:r>
              <a:rPr lang="nl-BE" dirty="0"/>
              <a:t>Stroomsgewijze productieorganisatie</a:t>
            </a:r>
          </a:p>
          <a:p>
            <a:pPr lvl="2"/>
            <a:r>
              <a:rPr lang="nl-BE" dirty="0"/>
              <a:t>Flexibele (automatische) productietechnologie</a:t>
            </a:r>
          </a:p>
          <a:p>
            <a:pPr lvl="2"/>
            <a:r>
              <a:rPr lang="nl-BE" dirty="0"/>
              <a:t>Teams met gemengde samenstelling in termen van competenties</a:t>
            </a:r>
          </a:p>
          <a:p>
            <a:pPr lvl="3"/>
            <a:r>
              <a:rPr lang="nl-BE" dirty="0"/>
              <a:t>Snel op de bal – Op maat</a:t>
            </a:r>
          </a:p>
          <a:p>
            <a:pPr lvl="3"/>
            <a:r>
              <a:rPr lang="nl-BE" dirty="0"/>
              <a:t>Uitvoerende, voorbereidende, ondersteunende en sturende capaciteiten</a:t>
            </a:r>
          </a:p>
          <a:p>
            <a:pPr lvl="1"/>
            <a:r>
              <a:rPr lang="nl-BE" dirty="0"/>
              <a:t>Meer compatibel met competitieve marktomgeving? 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268760"/>
            <a:ext cx="2972048" cy="29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4528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Vier arbeidsorganisatieparadigma’s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9144000" cy="53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332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211686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Historisch overzicht arbeidsorganisatieparadigma’s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68760"/>
            <a:ext cx="7704856" cy="53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398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052736"/>
            <a:ext cx="8928992" cy="2016224"/>
          </a:xfrm>
        </p:spPr>
        <p:txBody>
          <a:bodyPr>
            <a:normAutofit/>
          </a:bodyPr>
          <a:lstStyle/>
          <a:p>
            <a:r>
              <a:rPr lang="nl-NL" dirty="0"/>
              <a:t>Wetenschappelijk management en de bureaucratische arbeidsorganisatie</a:t>
            </a:r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18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B2D2DC8E-7FB4-9F4F-BAA4-795CC1D4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CC568928-6450-044D-A1C1-4295E9A586E7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6CB7A05-2460-864A-A69F-DF5742C340E1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66986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media 4" descr="Classical Management Theory">
            <a:hlinkClick r:id="" action="ppaction://media"/>
            <a:extLst>
              <a:ext uri="{FF2B5EF4-FFF2-40B4-BE49-F238E27FC236}">
                <a16:creationId xmlns:a16="http://schemas.microsoft.com/office/drawing/2014/main" id="{7EE8178C-190C-6D46-BEE8-23D1CD66E1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7956" y="1093856"/>
            <a:ext cx="7428089" cy="41783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91DDED-0FB8-5E41-AA05-71EEC66AD9B0}"/>
              </a:ext>
            </a:extLst>
          </p:cNvPr>
          <p:cNvSpPr txBox="1"/>
          <p:nvPr/>
        </p:nvSpPr>
        <p:spPr>
          <a:xfrm>
            <a:off x="857955" y="5272156"/>
            <a:ext cx="72523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350" dirty="0"/>
              <a:t>Schematisch overzicht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653CB37-5F78-684A-A97E-39655C81BEB4}"/>
              </a:ext>
            </a:extLst>
          </p:cNvPr>
          <p:cNvSpPr txBox="1">
            <a:spLocks/>
          </p:cNvSpPr>
          <p:nvPr/>
        </p:nvSpPr>
        <p:spPr>
          <a:xfrm>
            <a:off x="215516" y="214208"/>
            <a:ext cx="8712968" cy="8501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/>
              <a:t>Klassieke managementbenadering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68914645-ED6A-774D-8FD3-F30C7B4CE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8" name="Tijdelijke aanduiding voor dianummer 3">
            <a:extLst>
              <a:ext uri="{FF2B5EF4-FFF2-40B4-BE49-F238E27FC236}">
                <a16:creationId xmlns:a16="http://schemas.microsoft.com/office/drawing/2014/main" id="{45D09986-89E2-2C4D-A674-A42740ADFFAA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D6A387C-BAC1-6F48-9CEA-362C55613ACF}"/>
              </a:ext>
            </a:extLst>
          </p:cNvPr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66807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565"/>
            <a:ext cx="9144000" cy="836712"/>
          </a:xfrm>
        </p:spPr>
        <p:txBody>
          <a:bodyPr>
            <a:noAutofit/>
          </a:bodyPr>
          <a:lstStyle/>
          <a:p>
            <a:r>
              <a:rPr lang="nl-BE" sz="3400" dirty="0"/>
              <a:t>Gastles 1: Olivier Pintelon</a:t>
            </a:r>
            <a:endParaRPr lang="en-GB" sz="34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3052" y="1309882"/>
            <a:ext cx="8109792" cy="50405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nl-BE" dirty="0">
                <a:sym typeface="Wingdings" pitchFamily="2" charset="2"/>
              </a:rPr>
              <a:t>Thema: “</a:t>
            </a:r>
            <a:r>
              <a:rPr lang="nl" dirty="0">
                <a:sym typeface="Wingdings" pitchFamily="2" charset="2"/>
              </a:rPr>
              <a:t>Boekvoorstelling: De strijd om de tijd</a:t>
            </a:r>
            <a:r>
              <a:rPr lang="nl-BE" dirty="0">
                <a:sym typeface="Wingdings" pitchFamily="2" charset="2"/>
              </a:rPr>
              <a:t>”</a:t>
            </a:r>
          </a:p>
          <a:p>
            <a:pPr>
              <a:lnSpc>
                <a:spcPct val="90000"/>
              </a:lnSpc>
            </a:pPr>
            <a:r>
              <a:rPr lang="nl-BE" sz="2400" dirty="0">
                <a:sym typeface="Wingdings" pitchFamily="2" charset="2"/>
              </a:rPr>
              <a:t>17 maart – 18-20u</a:t>
            </a:r>
          </a:p>
          <a:p>
            <a:pPr>
              <a:lnSpc>
                <a:spcPct val="90000"/>
              </a:lnSpc>
            </a:pPr>
            <a:r>
              <a:rPr lang="nl-BE" sz="2400" dirty="0">
                <a:sym typeface="Wingdings" pitchFamily="2" charset="2"/>
              </a:rPr>
              <a:t>MS Teams – Link wordt gestuurd!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609727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https://www.epo.be/nl/sociaal-politiek/3630-de-strijd-om-tijd-9789462671409.html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84C3B-337F-BF4A-B8FB-2B3E02E766AF}"/>
              </a:ext>
            </a:extLst>
          </p:cNvPr>
          <p:cNvSpPr txBox="1"/>
          <p:nvPr/>
        </p:nvSpPr>
        <p:spPr>
          <a:xfrm>
            <a:off x="1259632" y="5687711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Olivier </a:t>
            </a:r>
            <a:r>
              <a:rPr lang="en-US" sz="1400" b="1" i="1" dirty="0" err="1"/>
              <a:t>Pintelon</a:t>
            </a:r>
            <a:r>
              <a:rPr lang="en-US" sz="1400" b="1" i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FE8D8-AB73-D447-87C5-8607A383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785507"/>
            <a:ext cx="2828032" cy="2828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4D981-F675-384F-A9A2-BCE8A0F1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689" y="1865941"/>
            <a:ext cx="2606873" cy="418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099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260648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Wetenschappelijk management: </a:t>
            </a:r>
            <a:br>
              <a:rPr lang="nl-NL" sz="4000" dirty="0"/>
            </a:br>
            <a:r>
              <a:rPr lang="nl-NL" sz="4000" dirty="0"/>
              <a:t>Taylorisme en Fordisme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89670"/>
            <a:ext cx="5582399" cy="439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23528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nl-BE" sz="2400" i="1" dirty="0"/>
              <a:t>“The customer </a:t>
            </a:r>
            <a:r>
              <a:rPr lang="nl-BE" sz="2400" i="1" dirty="0" err="1"/>
              <a:t>may</a:t>
            </a:r>
            <a:r>
              <a:rPr lang="nl-BE" sz="2400" i="1" dirty="0"/>
              <a:t> have </a:t>
            </a:r>
            <a:r>
              <a:rPr lang="nl-BE" sz="2400" i="1" dirty="0" err="1"/>
              <a:t>any</a:t>
            </a:r>
            <a:r>
              <a:rPr lang="nl-BE" sz="2400" i="1" dirty="0"/>
              <a:t> </a:t>
            </a:r>
            <a:r>
              <a:rPr lang="nl-BE" sz="2400" i="1" dirty="0" err="1"/>
              <a:t>color</a:t>
            </a:r>
            <a:r>
              <a:rPr lang="nl-BE" sz="2400" i="1" dirty="0"/>
              <a:t> he </a:t>
            </a:r>
            <a:r>
              <a:rPr lang="nl-BE" sz="2400" i="1" dirty="0" err="1"/>
              <a:t>likes</a:t>
            </a:r>
            <a:r>
              <a:rPr lang="nl-BE" sz="2400" i="1" dirty="0"/>
              <a:t>, </a:t>
            </a:r>
          </a:p>
          <a:p>
            <a:pPr lvl="1" algn="ctr"/>
            <a:r>
              <a:rPr lang="nl-BE" sz="2400" i="1" dirty="0"/>
              <a:t>as long as it’s black.”</a:t>
            </a:r>
          </a:p>
        </p:txBody>
      </p:sp>
    </p:spTree>
    <p:extLst>
      <p:ext uri="{BB962C8B-B14F-4D97-AF65-F5344CB8AC3E}">
        <p14:creationId xmlns:p14="http://schemas.microsoft.com/office/powerpoint/2010/main" val="37352947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Wetenschappelijk management/Taylorisme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726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‘A-sociologische’ benadering van menselijke interactie;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‘Ingenieursvisie’ op sociale interactie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Doorgedreven consequentie van bureaucratie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Continue vertrekbasis voor kritische, meer sociologische beschouwingen</a:t>
            </a:r>
          </a:p>
          <a:p>
            <a:pPr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‘</a:t>
            </a:r>
            <a:r>
              <a:rPr lang="nl-BE" i="1" dirty="0">
                <a:sym typeface="Wingdings" pitchFamily="2" charset="2"/>
              </a:rPr>
              <a:t>De organisatie als machine</a:t>
            </a:r>
            <a:r>
              <a:rPr lang="nl-BE" dirty="0">
                <a:sym typeface="Wingdings" pitchFamily="2" charset="2"/>
              </a:rPr>
              <a:t>’: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Gericht op </a:t>
            </a:r>
            <a:r>
              <a:rPr lang="nl-BE" u="sng" dirty="0"/>
              <a:t>organisatorische efficiëntie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Scheiding van </a:t>
            </a:r>
            <a:r>
              <a:rPr lang="nl-BE" u="sng" dirty="0"/>
              <a:t>conceptie</a:t>
            </a:r>
            <a:r>
              <a:rPr lang="nl-BE" dirty="0"/>
              <a:t> en </a:t>
            </a:r>
            <a:r>
              <a:rPr lang="nl-BE" u="sng" dirty="0"/>
              <a:t>uitvoering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Opdelen van werk in zo </a:t>
            </a:r>
            <a:r>
              <a:rPr lang="nl-BE" u="sng" dirty="0"/>
              <a:t>klein mogelijke deeltaken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Verregaande </a:t>
            </a:r>
            <a:r>
              <a:rPr lang="nl-BE" u="sng" dirty="0"/>
              <a:t>mechanisering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u="sng" dirty="0"/>
              <a:t>Utilitaristisch mensbeeld</a:t>
            </a:r>
            <a:r>
              <a:rPr lang="nl-BE" dirty="0"/>
              <a:t> (soldiering)</a:t>
            </a:r>
          </a:p>
          <a:p>
            <a:pPr lvl="1">
              <a:lnSpc>
                <a:spcPct val="90000"/>
              </a:lnSpc>
            </a:pPr>
            <a:r>
              <a:rPr lang="nl-BE" u="sng" dirty="0"/>
              <a:t>Behavioristische opvatting</a:t>
            </a:r>
            <a:r>
              <a:rPr lang="nl-BE" dirty="0"/>
              <a:t> (incentives)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02615764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Taylorisme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726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Centrale figuur </a:t>
            </a:r>
            <a:r>
              <a:rPr lang="nl-BE" i="1" dirty="0"/>
              <a:t>Frederick </a:t>
            </a:r>
            <a:r>
              <a:rPr lang="nl-BE" i="1" dirty="0" err="1"/>
              <a:t>Winslow</a:t>
            </a:r>
            <a:r>
              <a:rPr lang="nl-BE" i="1" dirty="0"/>
              <a:t> Taylor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nl-BE" i="1" dirty="0"/>
              <a:t>    (1865-1915)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Amerikaans ingenieur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Belangrijkste werken:</a:t>
            </a:r>
          </a:p>
          <a:p>
            <a:pPr lvl="2">
              <a:lnSpc>
                <a:spcPct val="90000"/>
              </a:lnSpc>
            </a:pPr>
            <a:r>
              <a:rPr lang="nl-BE" i="1" dirty="0"/>
              <a:t>Shop management (1903)</a:t>
            </a:r>
          </a:p>
          <a:p>
            <a:pPr lvl="2">
              <a:lnSpc>
                <a:spcPct val="90000"/>
              </a:lnSpc>
            </a:pPr>
            <a:r>
              <a:rPr lang="nl-BE" i="1" dirty="0"/>
              <a:t>Principles of scientific management (1911)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Geen alleenrecht: Bedaux – Fayol in Europa</a:t>
            </a:r>
          </a:p>
          <a:p>
            <a:pPr marL="0" indent="0">
              <a:lnSpc>
                <a:spcPct val="90000"/>
              </a:lnSpc>
              <a:buNone/>
            </a:pPr>
            <a:endParaRPr lang="nl-BE" dirty="0"/>
          </a:p>
          <a:p>
            <a:pPr>
              <a:lnSpc>
                <a:spcPct val="90000"/>
              </a:lnSpc>
            </a:pPr>
            <a:r>
              <a:rPr lang="nl-BE" dirty="0"/>
              <a:t>Beschrijft toepassing van ideeën als consultant in “Bethlehem Steel Company”: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Exemplarisch: scheppen van ruwijzer door “Schmidt”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Systematische aanpassingen in de organisatie van het arbeidsproces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Resultaat: verhoogde de productiviteit, betere arbeiders, tevreden arbeiders, geen </a:t>
            </a:r>
            <a:r>
              <a:rPr lang="nl-BE" dirty="0" err="1"/>
              <a:t>soldiering</a:t>
            </a:r>
            <a:r>
              <a:rPr lang="nl-BE" dirty="0"/>
              <a:t>, …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567" y="620688"/>
            <a:ext cx="1869167" cy="279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57560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>
            <a:normAutofit/>
          </a:bodyPr>
          <a:lstStyle/>
          <a:p>
            <a:r>
              <a:rPr lang="nl-BE" dirty="0"/>
              <a:t>Taylorisme 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736"/>
            <a:ext cx="8712968" cy="5400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nl-BE" dirty="0" err="1"/>
              <a:t>Taylor’s</a:t>
            </a:r>
            <a:r>
              <a:rPr lang="nl-BE" dirty="0"/>
              <a:t> systeem samengevat: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Wetenschappelijke analyse van de taakuitvoering: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Tijds- en bewegingsstudies: streefdoelen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Systematische aanpak: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Voorbereiding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Formele regels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Scheiding planning en uitvoering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Maximale arbeidsverdeling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Minimalisering contact met grondstoffen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Controle en disciplinering: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Introductie van ‘functionele voorlieden’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Formalisering criteria evaluatie/verloning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Rationalisering: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Vaardigheidsvereisten reduceren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Premieloonstelsel met bonussysteem naar prestatie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Zakelijke relatie werkgever-werknemer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80488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Taylorisme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9" name="Afbeelding 33794"/>
          <p:cNvPicPr/>
          <p:nvPr/>
        </p:nvPicPr>
        <p:blipFill rotWithShape="1">
          <a:blip r:embed="rId3" cstate="print"/>
          <a:srcRect l="13676" t="30794" r="19772" b="6500"/>
          <a:stretch/>
        </p:blipFill>
        <p:spPr bwMode="auto">
          <a:xfrm>
            <a:off x="539552" y="1268760"/>
            <a:ext cx="7992888" cy="4608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609329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Efficiënt in een voorspelbare omgeving? - </a:t>
            </a:r>
            <a:r>
              <a:rPr lang="nl-BE" dirty="0">
                <a:hlinkClick r:id="rId4"/>
              </a:rPr>
              <a:t>https://youtu.be/RRy_73ivcms</a:t>
            </a:r>
            <a:r>
              <a:rPr lang="nl-B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1766517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Massaproductie: ‘time &amp; motion’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093296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BBC1 reportage: </a:t>
            </a:r>
            <a:r>
              <a:rPr lang="nl-BE" dirty="0">
                <a:hlinkClick r:id="rId3"/>
              </a:rPr>
              <a:t>https://youtu.be/QsF0kGYgOI8</a:t>
            </a:r>
            <a:r>
              <a:rPr lang="nl-BE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6D9C4EA-876E-F349-B3AE-A3E5BD88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250" y="1034772"/>
            <a:ext cx="6545358" cy="49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088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64AF8-80C1-864B-8DD6-3572FF82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517245"/>
            <a:ext cx="6372708" cy="44896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Taylorisme. </a:t>
            </a:r>
            <a:r>
              <a:rPr lang="nl-NL" sz="4000" dirty="0" err="1"/>
              <a:t>Alive</a:t>
            </a:r>
            <a:r>
              <a:rPr lang="nl-NL" sz="4000" dirty="0"/>
              <a:t> </a:t>
            </a:r>
            <a:r>
              <a:rPr lang="nl-NL" sz="4000" dirty="0" err="1"/>
              <a:t>and</a:t>
            </a:r>
            <a:r>
              <a:rPr lang="nl-NL" sz="4000" dirty="0"/>
              <a:t> </a:t>
            </a:r>
            <a:r>
              <a:rPr lang="nl-NL" sz="4000" dirty="0" err="1"/>
              <a:t>Kicking</a:t>
            </a:r>
            <a:r>
              <a:rPr lang="nl-NL" sz="4000" dirty="0"/>
              <a:t>?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sp>
        <p:nvSpPr>
          <p:cNvPr id="5" name="TextBox 4"/>
          <p:cNvSpPr txBox="1"/>
          <p:nvPr/>
        </p:nvSpPr>
        <p:spPr>
          <a:xfrm>
            <a:off x="215516" y="6212348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/>
              <a:t>Reportage Amazon (VK): </a:t>
            </a:r>
            <a:r>
              <a:rPr lang="nl-BE" sz="1200" dirty="0">
                <a:hlinkClick r:id="rId4"/>
              </a:rPr>
              <a:t>https://www.bbc.com/news/av/uk-25091315/amazon-workers-face-illness-risk</a:t>
            </a:r>
            <a:r>
              <a:rPr lang="nl-BE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E1022-E6C3-2349-86AB-48C412BC5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3" y="908720"/>
            <a:ext cx="5292080" cy="1427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A18D60-DE24-7D4B-B575-0DDFA52679F3}"/>
              </a:ext>
            </a:extLst>
          </p:cNvPr>
          <p:cNvSpPr txBox="1"/>
          <p:nvPr/>
        </p:nvSpPr>
        <p:spPr>
          <a:xfrm>
            <a:off x="215516" y="2379652"/>
            <a:ext cx="20522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/>
              <a:t>Artikel: </a:t>
            </a:r>
            <a:r>
              <a:rPr lang="nl-BE" sz="1200" dirty="0">
                <a:hlinkClick r:id="rId6"/>
              </a:rPr>
              <a:t>https://www.brabantcultureel.nl/2019/11/21/vijf-weken-undercover-in-het-gigantische-pakhuis-van-bol-com-in-waalwijk/</a:t>
            </a:r>
            <a:endParaRPr lang="nl-BE" sz="1200" dirty="0"/>
          </a:p>
          <a:p>
            <a:pPr algn="ctr"/>
            <a:endParaRPr lang="nl-BE" sz="1200" dirty="0"/>
          </a:p>
          <a:p>
            <a:pPr algn="ctr"/>
            <a:r>
              <a:rPr lang="nl-BE" sz="1200" dirty="0"/>
              <a:t>Interview:</a:t>
            </a:r>
          </a:p>
          <a:p>
            <a:pPr algn="ctr"/>
            <a:r>
              <a:rPr lang="nl-BE" sz="1200" dirty="0">
                <a:hlinkClick r:id="rId7"/>
              </a:rPr>
              <a:t>https://www.vrt.be/vrtnws/nl/2019/01/02/undercover-bij-bol-com-ontluisterend-te-zien-in-welke-staat-hu/</a:t>
            </a:r>
            <a:r>
              <a:rPr lang="nl-BE" sz="1200" dirty="0"/>
              <a:t> </a:t>
            </a:r>
          </a:p>
          <a:p>
            <a:pPr algn="ctr"/>
            <a:endParaRPr lang="nl-BE" sz="1200" dirty="0"/>
          </a:p>
          <a:p>
            <a:pPr algn="ctr"/>
            <a:r>
              <a:rPr lang="nl-BE" sz="1200" dirty="0"/>
              <a:t>Recent call centre - Wehkamp: </a:t>
            </a:r>
          </a:p>
          <a:p>
            <a:pPr algn="ctr"/>
            <a:r>
              <a:rPr lang="nl-BE" sz="1200" dirty="0">
                <a:hlinkClick r:id="rId8"/>
              </a:rPr>
              <a:t>https://www.nporadio2.nl/nieuws/27374/journalist-jeroen-van-bergeijk-undercover-bij-callcenter-wehkamp</a:t>
            </a:r>
            <a:r>
              <a:rPr lang="nl-B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1221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Taylorisme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51766"/>
            <a:ext cx="8640960" cy="5328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BE" dirty="0"/>
              <a:t>Kritische kanttekeningen: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Kritiek vanuit werknemersperspectief: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Aanval op professionele – ambachtelijke – identiteit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Leidt tot vervreemding en vaardighedenverlies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‘Anti-unionisme’ (&lt;--&gt; Fordisme):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Taylor: efficiënte organisatie maakt vakbonden overbodig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Kritiek vanuit andere management-benaderingen: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Arbeider is geen rationele ‘homo economicus’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Geen aandacht voor organisaties als ‘sociaal systeem’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MAAR ook continuïteiten: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Primaat van het management</a:t>
            </a:r>
          </a:p>
          <a:p>
            <a:pPr lvl="3">
              <a:lnSpc>
                <a:spcPct val="90000"/>
              </a:lnSpc>
            </a:pPr>
            <a:r>
              <a:rPr lang="nl-BE" dirty="0"/>
              <a:t>Primaire focus op organisatiedoelstellingen</a:t>
            </a: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0131252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 err="1"/>
              <a:t>Fordisme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0405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l-BE" i="1" dirty="0"/>
              <a:t>Henry Ford </a:t>
            </a:r>
            <a:r>
              <a:rPr lang="nl-BE" dirty="0"/>
              <a:t>(1863-1947):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Amerikaans industrieel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Gefascineerd door mechanica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nl-BE" dirty="0"/>
              <a:t>    en auto’s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Ford Motor Company (1903)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nl-BE" dirty="0"/>
          </a:p>
          <a:p>
            <a:pPr marL="457200" lvl="1" indent="0">
              <a:lnSpc>
                <a:spcPct val="90000"/>
              </a:lnSpc>
              <a:buNone/>
            </a:pP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Gelijkenissen met Taylorisme, maar:</a:t>
            </a:r>
          </a:p>
          <a:p>
            <a:pPr lvl="2">
              <a:lnSpc>
                <a:spcPct val="90000"/>
              </a:lnSpc>
            </a:pPr>
            <a:r>
              <a:rPr lang="nl-BE" sz="2600" dirty="0"/>
              <a:t>Verdere integratie innovaties in het arbeidsproces</a:t>
            </a:r>
          </a:p>
          <a:p>
            <a:pPr lvl="2">
              <a:lnSpc>
                <a:spcPct val="90000"/>
              </a:lnSpc>
            </a:pPr>
            <a:r>
              <a:rPr lang="nl-BE" sz="2600" dirty="0"/>
              <a:t>Maatschappelijke omkadering </a:t>
            </a:r>
            <a:r>
              <a:rPr lang="nl-BE" sz="2600" dirty="0">
                <a:sym typeface="Wingdings" pitchFamily="2" charset="2"/>
              </a:rPr>
              <a:t> omvattend sociaaleconomisch systeem</a:t>
            </a:r>
            <a:endParaRPr lang="nl-BE" sz="2600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48680"/>
            <a:ext cx="2927062" cy="373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53156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 err="1"/>
              <a:t>Fordisme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7260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Evolutie van ambachtelijk maatwerk naar gestandaardiseerde serieproductie: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1903 – Oprichting Ford Motor Company: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Ambachtelijke productie van auto’s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1908 – Overgang naar ‘serieproductie’: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DOEL: productiviteit verhogen, stroomlijnen productieproces, verschillen tussen eindproducten verkleinen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Standaardisatie productieproces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Reductie cyclustijd </a:t>
            </a:r>
            <a:r>
              <a:rPr lang="nl-BE" dirty="0">
                <a:sym typeface="Wingdings" pitchFamily="2" charset="2"/>
              </a:rPr>
              <a:t> productiviteitsstijging!</a:t>
            </a:r>
            <a:endParaRPr lang="nl-BE" dirty="0"/>
          </a:p>
          <a:p>
            <a:pPr lvl="1">
              <a:lnSpc>
                <a:spcPct val="90000"/>
              </a:lnSpc>
            </a:pPr>
            <a:r>
              <a:rPr lang="nl-BE" dirty="0"/>
              <a:t>1914 – Implementatie van lopende bandsysteem: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Introductie lopende band in complex assemblageproces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Arbeiders staan nu stil en auto’s bewegen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Verdere reductie cyclustijd </a:t>
            </a:r>
            <a:r>
              <a:rPr lang="nl-BE" dirty="0">
                <a:sym typeface="Wingdings" pitchFamily="2" charset="2"/>
              </a:rPr>
              <a:t> verdere stijging productiviteit</a:t>
            </a:r>
          </a:p>
          <a:p>
            <a:pPr lvl="2">
              <a:lnSpc>
                <a:spcPct val="90000"/>
              </a:lnSpc>
            </a:pPr>
            <a:endParaRPr lang="nl-BE" dirty="0">
              <a:sym typeface="Wingdings" pitchFamily="2" charset="2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nl-BE" dirty="0"/>
          </a:p>
          <a:p>
            <a:pPr marL="457200" lvl="1" indent="0">
              <a:lnSpc>
                <a:spcPct val="90000"/>
              </a:lnSpc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7986881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2434282"/>
          </a:xfrm>
        </p:spPr>
        <p:txBody>
          <a:bodyPr>
            <a:normAutofit/>
          </a:bodyPr>
          <a:lstStyle/>
          <a:p>
            <a:r>
              <a:rPr lang="nl-BE" sz="4000" dirty="0"/>
              <a:t>Arbeidssociologie</a:t>
            </a:r>
            <a:br>
              <a:rPr lang="nl-BE" sz="4000" dirty="0"/>
            </a:br>
            <a:br>
              <a:rPr lang="nl-NL" sz="4000" dirty="0"/>
            </a:br>
            <a:r>
              <a:rPr lang="nl-NL" sz="4000" b="1" dirty="0"/>
              <a:t>HOOFDSTUK  6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2636912"/>
            <a:ext cx="8229600" cy="3960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dirty="0"/>
              <a:t>De studie van de arbeidsorganisatie en wetenschappelijk management</a:t>
            </a:r>
          </a:p>
          <a:p>
            <a:pPr marL="0" indent="0" algn="ctr">
              <a:buNone/>
            </a:pPr>
            <a:endParaRPr lang="nl-NL" dirty="0"/>
          </a:p>
          <a:p>
            <a:pPr lvl="1"/>
            <a:r>
              <a:rPr lang="nl-NL" dirty="0"/>
              <a:t>Van ‘missie’ naar ‘arbeidsorganisatie’</a:t>
            </a:r>
          </a:p>
          <a:p>
            <a:pPr lvl="1"/>
            <a:r>
              <a:rPr lang="nl-NL" dirty="0"/>
              <a:t>De productieorganisatie</a:t>
            </a:r>
          </a:p>
          <a:p>
            <a:pPr lvl="1"/>
            <a:r>
              <a:rPr lang="nl-NL" dirty="0"/>
              <a:t>De arbeidsorganisatie</a:t>
            </a:r>
          </a:p>
          <a:p>
            <a:pPr lvl="1"/>
            <a:r>
              <a:rPr lang="nl-NL" dirty="0"/>
              <a:t>Wetenschappelijk management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2590800" cy="260648"/>
          </a:xfrm>
          <a:noFill/>
        </p:spPr>
        <p:txBody>
          <a:bodyPr/>
          <a:lstStyle/>
          <a:p>
            <a:fld id="{5CAB3DCA-ADEC-4F28-8B55-054D50A9EA27}" type="slidenum">
              <a:rPr lang="en-US" sz="1400" b="1" i="1" smtClean="0">
                <a:solidFill>
                  <a:schemeClr val="tx1"/>
                </a:solidFill>
              </a:rPr>
              <a:pPr/>
              <a:t>3</a:t>
            </a:fld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8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454431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6854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 err="1"/>
              <a:t>Fordisme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980728"/>
            <a:ext cx="8640960" cy="5472608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Centrale kenmerk = ‘massaproductie’: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Met </a:t>
            </a:r>
            <a:r>
              <a:rPr lang="nl-BE" u="sng" dirty="0"/>
              <a:t>nauwelijks geschoolde arbeiders</a:t>
            </a:r>
            <a:r>
              <a:rPr lang="nl-BE" dirty="0"/>
              <a:t> aan de </a:t>
            </a:r>
            <a:r>
              <a:rPr lang="nl-BE" u="sng" dirty="0"/>
              <a:t>machines</a:t>
            </a:r>
            <a:r>
              <a:rPr lang="nl-BE" dirty="0"/>
              <a:t> grote hoeveelheden </a:t>
            </a:r>
            <a:r>
              <a:rPr lang="nl-BE" u="sng" dirty="0"/>
              <a:t>gestandaardiseerde producten</a:t>
            </a:r>
            <a:r>
              <a:rPr lang="nl-BE" dirty="0"/>
              <a:t> maken;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Taaksplitsing, korte cyclustijd, repetitieve arbeid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Lange levenscyclus producten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Consument koopt weinig gevarieerde standaardproducten aan concurrentiële prijs</a:t>
            </a:r>
          </a:p>
          <a:p>
            <a:pPr>
              <a:lnSpc>
                <a:spcPct val="90000"/>
              </a:lnSpc>
            </a:pPr>
            <a:r>
              <a:rPr lang="nl-BE" dirty="0" err="1"/>
              <a:t>Fordistische</a:t>
            </a:r>
            <a:r>
              <a:rPr lang="nl-BE" dirty="0"/>
              <a:t> deal: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Arbeid is geestdodend, weinig motiverend en stresserend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Weerstand wordt afgekocht met ‘ruil’ (WG &lt;--&gt; VB);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Maatschappelijk systeem van massaconsumptie en massaproductie </a:t>
            </a:r>
            <a:r>
              <a:rPr lang="nl-BE" dirty="0">
                <a:sym typeface="Wingdings"/>
              </a:rPr>
              <a:t> H5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85787810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1795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 err="1"/>
              <a:t>Fordisme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726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u="sng" dirty="0"/>
              <a:t>Productiesysteem</a:t>
            </a:r>
            <a:r>
              <a:rPr lang="nl-BE" dirty="0"/>
              <a:t> – 4 centrale kenmerken: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Standaardisatie:  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Zoveel mogelijk aspecten productieproces gestandaardiseerd en onderling inwisselbaar maken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Vergaande arbeidsverdeling en taaksplitsing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Werkplekbinding (&lt;--&gt; Taylorisme):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Arbeiders op vaste plek, werk komt naar hen toe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Werken op heuphoogte (arbeiders zo weinig mogelijk bewegen)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  <a:hlinkClick r:id="rId3"/>
              </a:rPr>
              <a:t>https://youtu.be/S4KrIMZpwCY</a:t>
            </a:r>
            <a:r>
              <a:rPr lang="nl-BE" dirty="0">
                <a:sym typeface="Wingdings" pitchFamily="2" charset="2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Consumentisme: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Relatief hoog dagloon (5 $)</a:t>
            </a:r>
          </a:p>
          <a:p>
            <a:pPr lvl="1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Werkgelegenheidscontract (&lt;--&gt; Taylorisme)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Nieuw soort relatie tussen WG en WN, breder dan ‘formeel contract’</a:t>
            </a:r>
          </a:p>
          <a:p>
            <a:pPr lvl="2">
              <a:lnSpc>
                <a:spcPct val="90000"/>
              </a:lnSpc>
            </a:pPr>
            <a:r>
              <a:rPr lang="nl-BE" dirty="0">
                <a:sym typeface="Wingdings" pitchFamily="2" charset="2"/>
              </a:rPr>
              <a:t>Duurzame relatie + disciplinering op én naast de werkvloer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11888173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36712"/>
          </a:xfrm>
        </p:spPr>
        <p:txBody>
          <a:bodyPr>
            <a:normAutofit/>
          </a:bodyPr>
          <a:lstStyle/>
          <a:p>
            <a:r>
              <a:rPr lang="nl-BE" dirty="0"/>
              <a:t>Volgende week: kritische debatten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784976" cy="52565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nl-BE" dirty="0"/>
              <a:t>Discussie met het wetenschappelijke management: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Bestaat er zoiets als een menselijke natuur?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Bepalen normen en waarden niet (mee) de doelen en strategiën van actoren?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Alleen formele structuren die individueel gedrag begrenzen?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 rol van ongschreven regels en informele interacties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Kunnen belangen WG en WN wel samenvallend zijn?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Harmonie of compromis?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Wat met groepsbelangen, -dynamiek, structurele gedragsbeperkingen …?</a:t>
            </a:r>
          </a:p>
          <a:p>
            <a:pPr lvl="1">
              <a:lnSpc>
                <a:spcPct val="90000"/>
              </a:lnSpc>
            </a:pPr>
            <a:r>
              <a:rPr lang="nl-BE" dirty="0"/>
              <a:t>Twee kerndebatten rond wetenschappelijk management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Vervreemding</a:t>
            </a:r>
          </a:p>
          <a:p>
            <a:pPr lvl="2">
              <a:lnSpc>
                <a:spcPct val="90000"/>
              </a:lnSpc>
            </a:pPr>
            <a:r>
              <a:rPr lang="nl-BE" dirty="0"/>
              <a:t>Dekwalificatie (en rekwalificatie)</a:t>
            </a:r>
          </a:p>
          <a:p>
            <a:pPr lvl="2">
              <a:lnSpc>
                <a:spcPct val="90000"/>
              </a:lnSpc>
            </a:pPr>
            <a:endParaRPr lang="nl-BE" dirty="0"/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24940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8135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Arbeidsorganisatie gesitueerd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24" y="882328"/>
            <a:ext cx="8280920" cy="56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60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18466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Van ‘missie’ naar ‘arbeidsorganisatie’ (1)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472608"/>
          </a:xfrm>
        </p:spPr>
        <p:txBody>
          <a:bodyPr>
            <a:normAutofit fontScale="92500"/>
          </a:bodyPr>
          <a:lstStyle/>
          <a:p>
            <a:r>
              <a:rPr lang="nl-BE" dirty="0"/>
              <a:t>Elke onderneming wil bepaalde doelen realiseren </a:t>
            </a:r>
            <a:r>
              <a:rPr lang="nl-BE" sz="3200" dirty="0"/>
              <a:t>= missie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nl-BE" sz="3200" dirty="0"/>
              <a:t>Missie dient te worden vertaald naar een maakmodel </a:t>
            </a:r>
            <a:r>
              <a:rPr lang="nl-BE" sz="3200" dirty="0">
                <a:sym typeface="Wingdings"/>
              </a:rPr>
              <a:t>(</a:t>
            </a:r>
            <a:r>
              <a:rPr lang="nl-BE" sz="3200" i="1" dirty="0">
                <a:sym typeface="Wingdings"/>
              </a:rPr>
              <a:t>businessmodel</a:t>
            </a:r>
            <a:r>
              <a:rPr lang="nl-BE" sz="3200" dirty="0">
                <a:sym typeface="Wingdings"/>
              </a:rPr>
              <a:t>) </a:t>
            </a:r>
            <a:r>
              <a:rPr lang="nl-BE" sz="3200" dirty="0"/>
              <a:t>= strategie</a:t>
            </a:r>
          </a:p>
          <a:p>
            <a:pPr marL="742950" lvl="2" indent="-342900"/>
            <a:r>
              <a:rPr lang="nl-BE" dirty="0"/>
              <a:t>Commerciële sector: typologie strategiekeuzes van Treacy &amp; Wiersema (1995)</a:t>
            </a:r>
          </a:p>
          <a:p>
            <a:pPr marL="1200150" lvl="3" indent="-342900"/>
            <a:r>
              <a:rPr lang="nl-BE" sz="2300" dirty="0"/>
              <a:t>Operationele excellentie: laagste verkoopprijs</a:t>
            </a:r>
          </a:p>
          <a:p>
            <a:pPr marL="1200150" lvl="3" indent="-342900"/>
            <a:r>
              <a:rPr lang="nl-BE" sz="2300" dirty="0"/>
              <a:t>Productleiderschap: beste product/dienst</a:t>
            </a:r>
          </a:p>
          <a:p>
            <a:pPr marL="1200150" lvl="3" indent="-342900"/>
            <a:r>
              <a:rPr lang="nl-BE" sz="2300" dirty="0"/>
              <a:t>Klantenintimiteit: totale klantenervaring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nl-BE" sz="3200" dirty="0"/>
              <a:t>Strategie </a:t>
            </a:r>
            <a:r>
              <a:rPr lang="nl-BE" sz="3200" dirty="0">
                <a:sym typeface="Wingdings"/>
              </a:rPr>
              <a:t> Productie- of dienstverleningsconcept  </a:t>
            </a:r>
            <a:r>
              <a:rPr lang="nl-BE" dirty="0">
                <a:sym typeface="Wingdings"/>
              </a:rPr>
              <a:t>Kernactiviteiten?</a:t>
            </a:r>
          </a:p>
          <a:p>
            <a:pPr marL="857250" lvl="3" indent="0">
              <a:buNone/>
            </a:pPr>
            <a:r>
              <a:rPr lang="nl-BE" dirty="0">
                <a:sym typeface="Wingdings"/>
              </a:rPr>
              <a:t> </a:t>
            </a:r>
            <a:r>
              <a:rPr lang="nl-BE" sz="2300" dirty="0">
                <a:sym typeface="Wingdings"/>
              </a:rPr>
              <a:t>Keten van bewerkingen in samenhang met productietechnologie</a:t>
            </a:r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12916601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613227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784976" cy="1052736"/>
          </a:xfrm>
        </p:spPr>
        <p:txBody>
          <a:bodyPr>
            <a:normAutofit fontScale="90000"/>
          </a:bodyPr>
          <a:lstStyle/>
          <a:p>
            <a:r>
              <a:rPr lang="nl-NL" dirty="0"/>
              <a:t>Van ‘missie’ naar ‘arbeidsorganisatie’ (2)</a:t>
            </a:r>
            <a:endParaRPr lang="en-GB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568952" cy="5400600"/>
          </a:xfrm>
        </p:spPr>
        <p:txBody>
          <a:bodyPr>
            <a:normAutofit/>
          </a:bodyPr>
          <a:lstStyle/>
          <a:p>
            <a:r>
              <a:rPr lang="nl-BE" dirty="0"/>
              <a:t>Het productie- of dienstverleningsconcept</a:t>
            </a:r>
          </a:p>
          <a:p>
            <a:pPr lvl="1"/>
            <a:r>
              <a:rPr lang="nl-BE" dirty="0"/>
              <a:t>Eerste keuze: maken of kopen? </a:t>
            </a:r>
          </a:p>
          <a:p>
            <a:pPr lvl="2"/>
            <a:r>
              <a:rPr lang="nl-BE" dirty="0"/>
              <a:t>Inter-organisationele arbeidsdeling</a:t>
            </a:r>
          </a:p>
          <a:p>
            <a:pPr lvl="2"/>
            <a:r>
              <a:rPr lang="nl-BE" dirty="0"/>
              <a:t>Intra-organisationele arbeidsdeling</a:t>
            </a:r>
          </a:p>
          <a:p>
            <a:pPr lvl="1"/>
            <a:r>
              <a:rPr lang="nl-BE" dirty="0"/>
              <a:t>Ontwerprincipes van de keten van bewerkingen:</a:t>
            </a:r>
          </a:p>
          <a:p>
            <a:pPr lvl="2"/>
            <a:r>
              <a:rPr lang="nl-BE" dirty="0"/>
              <a:t>Productieorganisatie</a:t>
            </a:r>
          </a:p>
          <a:p>
            <a:pPr lvl="2"/>
            <a:r>
              <a:rPr lang="nl-BE" dirty="0"/>
              <a:t>Productietechnologie</a:t>
            </a:r>
          </a:p>
          <a:p>
            <a:pPr lvl="2"/>
            <a:r>
              <a:rPr lang="nl-BE" dirty="0"/>
              <a:t>Arbeidsorganisatie</a:t>
            </a:r>
          </a:p>
          <a:p>
            <a:pPr lvl="1"/>
            <a:r>
              <a:rPr lang="nl-BE" dirty="0"/>
              <a:t>Productieorganisatie:</a:t>
            </a:r>
          </a:p>
          <a:p>
            <a:pPr lvl="2"/>
            <a:r>
              <a:rPr lang="nl-BE" dirty="0"/>
              <a:t>Uitvoerende bewerkingen</a:t>
            </a:r>
          </a:p>
          <a:p>
            <a:pPr lvl="2"/>
            <a:r>
              <a:rPr lang="nl-BE" dirty="0"/>
              <a:t>Omkaderende activiteiten </a:t>
            </a:r>
          </a:p>
        </p:txBody>
      </p:sp>
      <p:sp>
        <p:nvSpPr>
          <p:cNvPr id="5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</p:spTree>
    <p:extLst>
      <p:ext uri="{BB962C8B-B14F-4D97-AF65-F5344CB8AC3E}">
        <p14:creationId xmlns:p14="http://schemas.microsoft.com/office/powerpoint/2010/main" val="338608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516" y="81356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Het productie of dienstverleningsconcept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0"/>
            <a:ext cx="9144000" cy="41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8799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850106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4 systeemfuncties van de productieorganisatie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64896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528" y="602128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Bron</a:t>
            </a:r>
            <a:r>
              <a:rPr lang="en-US" dirty="0"/>
              <a:t>: Van </a:t>
            </a:r>
            <a:r>
              <a:rPr lang="en-US" dirty="0" err="1"/>
              <a:t>Hootegem</a:t>
            </a:r>
            <a:r>
              <a:rPr lang="en-US" dirty="0"/>
              <a:t> et al, 2008</a:t>
            </a:r>
          </a:p>
        </p:txBody>
      </p:sp>
    </p:spTree>
    <p:extLst>
      <p:ext uri="{BB962C8B-B14F-4D97-AF65-F5344CB8AC3E}">
        <p14:creationId xmlns:p14="http://schemas.microsoft.com/office/powerpoint/2010/main" val="6572877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54169"/>
            <a:ext cx="8712968" cy="850106"/>
          </a:xfrm>
        </p:spPr>
        <p:txBody>
          <a:bodyPr>
            <a:normAutofit/>
          </a:bodyPr>
          <a:lstStyle/>
          <a:p>
            <a:r>
              <a:rPr lang="nl-NL" sz="4000" dirty="0"/>
              <a:t>Productieontwerp 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0" y="6597352"/>
            <a:ext cx="9144000" cy="260648"/>
          </a:xfr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/>
          <a:lstStyle/>
          <a:p>
            <a:r>
              <a:rPr lang="nl-BE" sz="1400" b="1" i="1" dirty="0">
                <a:solidFill>
                  <a:schemeClr val="tx1"/>
                </a:solidFill>
              </a:rPr>
              <a:t>Arbeidssociologie – Les 5 – De arbeidsorganisatie, wetenschappelijk management (H6)</a:t>
            </a:r>
          </a:p>
        </p:txBody>
      </p:sp>
      <p:sp>
        <p:nvSpPr>
          <p:cNvPr id="11" name="Tijdelijke aanduiding voor dianummer 3"/>
          <p:cNvSpPr txBox="1">
            <a:spLocks/>
          </p:cNvSpPr>
          <p:nvPr/>
        </p:nvSpPr>
        <p:spPr>
          <a:xfrm>
            <a:off x="6553200" y="6597352"/>
            <a:ext cx="2590800" cy="26064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B3DCA-ADEC-4F28-8B55-054D50A9EA27}" type="slidenum">
              <a:rPr kumimoji="0" lang="en-US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0" y="0"/>
            <a:ext cx="9144000" cy="184666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</p:spPr>
        <p:txBody>
          <a:bodyPr wrap="square" rtlCol="0">
            <a:spAutoFit/>
          </a:bodyPr>
          <a:lstStyle/>
          <a:p>
            <a:endParaRPr lang="nl-BE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150"/>
            <a:ext cx="9144000" cy="44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466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15845</TotalTime>
  <Words>1777</Words>
  <Application>Microsoft Macintosh PowerPoint</Application>
  <PresentationFormat>Diavoorstelling (4:3)</PresentationFormat>
  <Paragraphs>326</Paragraphs>
  <Slides>32</Slides>
  <Notes>31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Office-thema</vt:lpstr>
      <vt:lpstr>Arbeidssociologie  LES 5</vt:lpstr>
      <vt:lpstr>Gastles 1: Olivier Pintelon</vt:lpstr>
      <vt:lpstr>Arbeidssociologie  HOOFDSTUK  6</vt:lpstr>
      <vt:lpstr>Arbeidsorganisatie gesitueerd</vt:lpstr>
      <vt:lpstr>Van ‘missie’ naar ‘arbeidsorganisatie’ (1)</vt:lpstr>
      <vt:lpstr>Van ‘missie’ naar ‘arbeidsorganisatie’ (2)</vt:lpstr>
      <vt:lpstr>Het productie of dienstverleningsconcept</vt:lpstr>
      <vt:lpstr>4 systeemfuncties van de productieorganisatie</vt:lpstr>
      <vt:lpstr>Productieontwerp </vt:lpstr>
      <vt:lpstr>Productie- of dienstverleningsconcepten</vt:lpstr>
      <vt:lpstr>Productie- of dienstverleningsconcepten</vt:lpstr>
      <vt:lpstr>Productietechnologie</vt:lpstr>
      <vt:lpstr>Arbeidsorganisatie</vt:lpstr>
      <vt:lpstr>Ideaaltype 1: Bureaucratisch model</vt:lpstr>
      <vt:lpstr>Arbeidsorganisatie: ideaaltype 2</vt:lpstr>
      <vt:lpstr>Vier arbeidsorganisatieparadigma’s</vt:lpstr>
      <vt:lpstr>Historisch overzicht arbeidsorganisatieparadigma’s</vt:lpstr>
      <vt:lpstr>Wetenschappelijk management en de bureaucratische arbeidsorganisatie</vt:lpstr>
      <vt:lpstr>PowerPoint-presentatie</vt:lpstr>
      <vt:lpstr>Wetenschappelijk management:  Taylorisme en Fordisme</vt:lpstr>
      <vt:lpstr>Wetenschappelijk management/Taylorisme</vt:lpstr>
      <vt:lpstr>Taylorisme</vt:lpstr>
      <vt:lpstr>Taylorisme </vt:lpstr>
      <vt:lpstr>Taylorisme</vt:lpstr>
      <vt:lpstr>Massaproductie: ‘time &amp; motion’</vt:lpstr>
      <vt:lpstr>Taylorisme. Alive and Kicking?</vt:lpstr>
      <vt:lpstr>Taylorisme</vt:lpstr>
      <vt:lpstr>Fordisme</vt:lpstr>
      <vt:lpstr>Fordisme</vt:lpstr>
      <vt:lpstr>Fordisme</vt:lpstr>
      <vt:lpstr>Fordisme</vt:lpstr>
      <vt:lpstr>Volgende week: kritische debatten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1: Overzicht</dc:title>
  <dc:creator>Christophe Vanroelen</dc:creator>
  <cp:lastModifiedBy>Christophe VANROELEN</cp:lastModifiedBy>
  <cp:revision>817</cp:revision>
  <cp:lastPrinted>2018-02-11T20:01:24Z</cp:lastPrinted>
  <dcterms:created xsi:type="dcterms:W3CDTF">2011-02-14T09:46:33Z</dcterms:created>
  <dcterms:modified xsi:type="dcterms:W3CDTF">2021-03-08T01:21:01Z</dcterms:modified>
</cp:coreProperties>
</file>